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94" r:id="rId5"/>
    <p:sldId id="296" r:id="rId6"/>
    <p:sldId id="258" r:id="rId7"/>
    <p:sldId id="257" r:id="rId8"/>
    <p:sldId id="297" r:id="rId9"/>
    <p:sldId id="261" r:id="rId10"/>
    <p:sldId id="260" r:id="rId11"/>
    <p:sldId id="262" r:id="rId12"/>
    <p:sldId id="263" r:id="rId13"/>
    <p:sldId id="265" r:id="rId14"/>
    <p:sldId id="292" r:id="rId15"/>
    <p:sldId id="288" r:id="rId16"/>
    <p:sldId id="289" r:id="rId17"/>
    <p:sldId id="290" r:id="rId18"/>
    <p:sldId id="287" r:id="rId19"/>
    <p:sldId id="29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CCA"/>
    <a:srgbClr val="F49301"/>
    <a:srgbClr val="00A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5E573-8A57-4978-BD07-F2E681A580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50DC8D-B620-4426-9A1B-C3C1BC2822A1}">
      <dgm:prSet phldrT="[Text]"/>
      <dgm:spPr/>
      <dgm:t>
        <a:bodyPr/>
        <a:lstStyle/>
        <a:p>
          <a:pPr algn="ctr"/>
          <a:r>
            <a:rPr lang="en-NZ" dirty="0"/>
            <a:t>Talk with cluster and </a:t>
          </a:r>
          <a:r>
            <a:rPr lang="en-NZ" dirty="0" err="1"/>
            <a:t>Kāhui</a:t>
          </a:r>
          <a:r>
            <a:rPr lang="en-NZ" dirty="0"/>
            <a:t> </a:t>
          </a:r>
          <a:r>
            <a:rPr lang="en-NZ" dirty="0" err="1"/>
            <a:t>Ako</a:t>
          </a:r>
          <a:r>
            <a:rPr lang="en-NZ" dirty="0"/>
            <a:t> about BSLA opportunity 	</a:t>
          </a:r>
        </a:p>
      </dgm:t>
    </dgm:pt>
    <dgm:pt modelId="{C31C4CDE-52CC-4958-9311-CE17E9512617}" type="parTrans" cxnId="{6D5D46C7-541B-413C-9B53-337CDC3E8033}">
      <dgm:prSet/>
      <dgm:spPr/>
      <dgm:t>
        <a:bodyPr/>
        <a:lstStyle/>
        <a:p>
          <a:endParaRPr lang="en-NZ"/>
        </a:p>
      </dgm:t>
    </dgm:pt>
    <dgm:pt modelId="{9F82650F-5810-4C4B-A75D-340E0AB55C85}" type="sibTrans" cxnId="{6D5D46C7-541B-413C-9B53-337CDC3E8033}">
      <dgm:prSet/>
      <dgm:spPr/>
      <dgm:t>
        <a:bodyPr/>
        <a:lstStyle/>
        <a:p>
          <a:endParaRPr lang="en-NZ"/>
        </a:p>
      </dgm:t>
    </dgm:pt>
    <dgm:pt modelId="{E84F06AA-C69E-44C4-B2CC-5637EF986651}">
      <dgm:prSet phldrT="[Text]"/>
      <dgm:spPr/>
      <dgm:t>
        <a:bodyPr/>
        <a:lstStyle/>
        <a:p>
          <a:r>
            <a:rPr lang="en-NZ" dirty="0"/>
            <a:t>Identify specialists and teachers to be involved</a:t>
          </a:r>
        </a:p>
      </dgm:t>
    </dgm:pt>
    <dgm:pt modelId="{5DAEA919-6ADD-4D64-81B5-63D239BA6E24}" type="parTrans" cxnId="{A813EFD9-AF69-419E-BF1A-B683D938D008}">
      <dgm:prSet/>
      <dgm:spPr/>
      <dgm:t>
        <a:bodyPr/>
        <a:lstStyle/>
        <a:p>
          <a:endParaRPr lang="en-NZ"/>
        </a:p>
      </dgm:t>
    </dgm:pt>
    <dgm:pt modelId="{6D5E6557-1102-45F6-860E-25E9E77AEB60}" type="sibTrans" cxnId="{A813EFD9-AF69-419E-BF1A-B683D938D008}">
      <dgm:prSet/>
      <dgm:spPr/>
      <dgm:t>
        <a:bodyPr/>
        <a:lstStyle/>
        <a:p>
          <a:endParaRPr lang="en-NZ"/>
        </a:p>
      </dgm:t>
    </dgm:pt>
    <dgm:pt modelId="{E224E224-0CE8-4CCA-84B4-74FE96666355}">
      <dgm:prSet phldrT="[Text]"/>
      <dgm:spPr/>
      <dgm:t>
        <a:bodyPr/>
        <a:lstStyle/>
        <a:p>
          <a:r>
            <a:rPr lang="en-NZ" dirty="0"/>
            <a:t>Complete application  form </a:t>
          </a:r>
        </a:p>
      </dgm:t>
    </dgm:pt>
    <dgm:pt modelId="{071175F0-9D89-444F-BE2B-CD1EAF73F563}" type="parTrans" cxnId="{30B5602D-3102-44EC-850B-E4272D36C866}">
      <dgm:prSet/>
      <dgm:spPr/>
      <dgm:t>
        <a:bodyPr/>
        <a:lstStyle/>
        <a:p>
          <a:endParaRPr lang="en-NZ"/>
        </a:p>
      </dgm:t>
    </dgm:pt>
    <dgm:pt modelId="{83430788-68EF-45F3-AAAC-0AD6B219EC2E}" type="sibTrans" cxnId="{30B5602D-3102-44EC-850B-E4272D36C866}">
      <dgm:prSet/>
      <dgm:spPr/>
      <dgm:t>
        <a:bodyPr/>
        <a:lstStyle/>
        <a:p>
          <a:endParaRPr lang="en-NZ"/>
        </a:p>
      </dgm:t>
    </dgm:pt>
    <dgm:pt modelId="{FB76FF28-74CD-4AA3-893F-71D4289BE47B}" type="pres">
      <dgm:prSet presAssocID="{9955E573-8A57-4978-BD07-F2E681A58013}" presName="Name0" presStyleCnt="0">
        <dgm:presLayoutVars>
          <dgm:dir/>
          <dgm:resizeHandles val="exact"/>
        </dgm:presLayoutVars>
      </dgm:prSet>
      <dgm:spPr/>
    </dgm:pt>
    <dgm:pt modelId="{C1EBBD3D-DDD7-4A8E-BCA8-65B80B0537D2}" type="pres">
      <dgm:prSet presAssocID="{A750DC8D-B620-4426-9A1B-C3C1BC2822A1}" presName="node" presStyleLbl="node1" presStyleIdx="0" presStyleCnt="3" custScaleX="107614" custScaleY="121105">
        <dgm:presLayoutVars>
          <dgm:bulletEnabled val="1"/>
        </dgm:presLayoutVars>
      </dgm:prSet>
      <dgm:spPr/>
    </dgm:pt>
    <dgm:pt modelId="{7BFD49F6-D683-447D-8335-BE7115899F80}" type="pres">
      <dgm:prSet presAssocID="{9F82650F-5810-4C4B-A75D-340E0AB55C85}" presName="sibTrans" presStyleLbl="sibTrans2D1" presStyleIdx="0" presStyleCnt="2"/>
      <dgm:spPr/>
    </dgm:pt>
    <dgm:pt modelId="{0AE7CA77-3B96-405E-ABEF-97D51069A674}" type="pres">
      <dgm:prSet presAssocID="{9F82650F-5810-4C4B-A75D-340E0AB55C85}" presName="connectorText" presStyleLbl="sibTrans2D1" presStyleIdx="0" presStyleCnt="2"/>
      <dgm:spPr/>
    </dgm:pt>
    <dgm:pt modelId="{5645576E-95F5-4A7C-8156-DB4624121638}" type="pres">
      <dgm:prSet presAssocID="{E84F06AA-C69E-44C4-B2CC-5637EF986651}" presName="node" presStyleLbl="node1" presStyleIdx="1" presStyleCnt="3" custScaleY="117755">
        <dgm:presLayoutVars>
          <dgm:bulletEnabled val="1"/>
        </dgm:presLayoutVars>
      </dgm:prSet>
      <dgm:spPr/>
    </dgm:pt>
    <dgm:pt modelId="{1EB00BEA-AC42-40CD-851F-558BDE0E34CA}" type="pres">
      <dgm:prSet presAssocID="{6D5E6557-1102-45F6-860E-25E9E77AEB60}" presName="sibTrans" presStyleLbl="sibTrans2D1" presStyleIdx="1" presStyleCnt="2"/>
      <dgm:spPr/>
    </dgm:pt>
    <dgm:pt modelId="{323E4564-6E7A-44C7-8730-16D2D91356ED}" type="pres">
      <dgm:prSet presAssocID="{6D5E6557-1102-45F6-860E-25E9E77AEB60}" presName="connectorText" presStyleLbl="sibTrans2D1" presStyleIdx="1" presStyleCnt="2"/>
      <dgm:spPr/>
    </dgm:pt>
    <dgm:pt modelId="{10EE364D-D20A-4903-86EA-275CDF964F70}" type="pres">
      <dgm:prSet presAssocID="{E224E224-0CE8-4CCA-84B4-74FE96666355}" presName="node" presStyleLbl="node1" presStyleIdx="2" presStyleCnt="3" custScaleY="121105">
        <dgm:presLayoutVars>
          <dgm:bulletEnabled val="1"/>
        </dgm:presLayoutVars>
      </dgm:prSet>
      <dgm:spPr/>
    </dgm:pt>
  </dgm:ptLst>
  <dgm:cxnLst>
    <dgm:cxn modelId="{FA7CA603-9DE8-4C34-9EBC-938DB0BCE43F}" type="presOf" srcId="{6D5E6557-1102-45F6-860E-25E9E77AEB60}" destId="{1EB00BEA-AC42-40CD-851F-558BDE0E34CA}" srcOrd="0" destOrd="0" presId="urn:microsoft.com/office/officeart/2005/8/layout/process1"/>
    <dgm:cxn modelId="{30B5602D-3102-44EC-850B-E4272D36C866}" srcId="{9955E573-8A57-4978-BD07-F2E681A58013}" destId="{E224E224-0CE8-4CCA-84B4-74FE96666355}" srcOrd="2" destOrd="0" parTransId="{071175F0-9D89-444F-BE2B-CD1EAF73F563}" sibTransId="{83430788-68EF-45F3-AAAC-0AD6B219EC2E}"/>
    <dgm:cxn modelId="{B29ECE37-B88B-4C6E-98B2-32D6550ABFC7}" type="presOf" srcId="{9955E573-8A57-4978-BD07-F2E681A58013}" destId="{FB76FF28-74CD-4AA3-893F-71D4289BE47B}" srcOrd="0" destOrd="0" presId="urn:microsoft.com/office/officeart/2005/8/layout/process1"/>
    <dgm:cxn modelId="{F6012B66-E482-4BB8-87F4-CA2860EF60B9}" type="presOf" srcId="{E224E224-0CE8-4CCA-84B4-74FE96666355}" destId="{10EE364D-D20A-4903-86EA-275CDF964F70}" srcOrd="0" destOrd="0" presId="urn:microsoft.com/office/officeart/2005/8/layout/process1"/>
    <dgm:cxn modelId="{3AA02648-BE90-411F-B740-04AD601BC271}" type="presOf" srcId="{A750DC8D-B620-4426-9A1B-C3C1BC2822A1}" destId="{C1EBBD3D-DDD7-4A8E-BCA8-65B80B0537D2}" srcOrd="0" destOrd="0" presId="urn:microsoft.com/office/officeart/2005/8/layout/process1"/>
    <dgm:cxn modelId="{87494455-4D65-48D7-AC9C-C570F45DD493}" type="presOf" srcId="{9F82650F-5810-4C4B-A75D-340E0AB55C85}" destId="{7BFD49F6-D683-447D-8335-BE7115899F80}" srcOrd="0" destOrd="0" presId="urn:microsoft.com/office/officeart/2005/8/layout/process1"/>
    <dgm:cxn modelId="{C0CBBA82-5DE6-4E12-BBCF-D86B8A79451D}" type="presOf" srcId="{9F82650F-5810-4C4B-A75D-340E0AB55C85}" destId="{0AE7CA77-3B96-405E-ABEF-97D51069A674}" srcOrd="1" destOrd="0" presId="urn:microsoft.com/office/officeart/2005/8/layout/process1"/>
    <dgm:cxn modelId="{6D5D46C7-541B-413C-9B53-337CDC3E8033}" srcId="{9955E573-8A57-4978-BD07-F2E681A58013}" destId="{A750DC8D-B620-4426-9A1B-C3C1BC2822A1}" srcOrd="0" destOrd="0" parTransId="{C31C4CDE-52CC-4958-9311-CE17E9512617}" sibTransId="{9F82650F-5810-4C4B-A75D-340E0AB55C85}"/>
    <dgm:cxn modelId="{F0E23ED0-6607-4A62-886D-E855E5E14EE0}" type="presOf" srcId="{E84F06AA-C69E-44C4-B2CC-5637EF986651}" destId="{5645576E-95F5-4A7C-8156-DB4624121638}" srcOrd="0" destOrd="0" presId="urn:microsoft.com/office/officeart/2005/8/layout/process1"/>
    <dgm:cxn modelId="{A813EFD9-AF69-419E-BF1A-B683D938D008}" srcId="{9955E573-8A57-4978-BD07-F2E681A58013}" destId="{E84F06AA-C69E-44C4-B2CC-5637EF986651}" srcOrd="1" destOrd="0" parTransId="{5DAEA919-6ADD-4D64-81B5-63D239BA6E24}" sibTransId="{6D5E6557-1102-45F6-860E-25E9E77AEB60}"/>
    <dgm:cxn modelId="{180538ED-C237-4E62-8C21-9B1F124C6964}" type="presOf" srcId="{6D5E6557-1102-45F6-860E-25E9E77AEB60}" destId="{323E4564-6E7A-44C7-8730-16D2D91356ED}" srcOrd="1" destOrd="0" presId="urn:microsoft.com/office/officeart/2005/8/layout/process1"/>
    <dgm:cxn modelId="{965E9BCF-5D5E-4073-8518-111402374F22}" type="presParOf" srcId="{FB76FF28-74CD-4AA3-893F-71D4289BE47B}" destId="{C1EBBD3D-DDD7-4A8E-BCA8-65B80B0537D2}" srcOrd="0" destOrd="0" presId="urn:microsoft.com/office/officeart/2005/8/layout/process1"/>
    <dgm:cxn modelId="{E32ED76B-6BD6-4DFC-8B4B-4E68309644F5}" type="presParOf" srcId="{FB76FF28-74CD-4AA3-893F-71D4289BE47B}" destId="{7BFD49F6-D683-447D-8335-BE7115899F80}" srcOrd="1" destOrd="0" presId="urn:microsoft.com/office/officeart/2005/8/layout/process1"/>
    <dgm:cxn modelId="{50D9E84E-D7A3-4553-8622-CD939852EB8A}" type="presParOf" srcId="{7BFD49F6-D683-447D-8335-BE7115899F80}" destId="{0AE7CA77-3B96-405E-ABEF-97D51069A674}" srcOrd="0" destOrd="0" presId="urn:microsoft.com/office/officeart/2005/8/layout/process1"/>
    <dgm:cxn modelId="{0B8ED892-43A5-46ED-8DA6-440BA7518F31}" type="presParOf" srcId="{FB76FF28-74CD-4AA3-893F-71D4289BE47B}" destId="{5645576E-95F5-4A7C-8156-DB4624121638}" srcOrd="2" destOrd="0" presId="urn:microsoft.com/office/officeart/2005/8/layout/process1"/>
    <dgm:cxn modelId="{C34E1A7C-F440-4A2A-92F8-1204A425413A}" type="presParOf" srcId="{FB76FF28-74CD-4AA3-893F-71D4289BE47B}" destId="{1EB00BEA-AC42-40CD-851F-558BDE0E34CA}" srcOrd="3" destOrd="0" presId="urn:microsoft.com/office/officeart/2005/8/layout/process1"/>
    <dgm:cxn modelId="{6FB78D71-0DE1-4297-8580-B7BD09D8A9C4}" type="presParOf" srcId="{1EB00BEA-AC42-40CD-851F-558BDE0E34CA}" destId="{323E4564-6E7A-44C7-8730-16D2D91356ED}" srcOrd="0" destOrd="0" presId="urn:microsoft.com/office/officeart/2005/8/layout/process1"/>
    <dgm:cxn modelId="{CA2C9F96-17CB-48F2-9EEB-490368332BFA}" type="presParOf" srcId="{FB76FF28-74CD-4AA3-893F-71D4289BE47B}" destId="{10EE364D-D20A-4903-86EA-275CDF964F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BD3D-DDD7-4A8E-BCA8-65B80B0537D2}">
      <dsp:nvSpPr>
        <dsp:cNvPr id="0" name=""/>
        <dsp:cNvSpPr/>
      </dsp:nvSpPr>
      <dsp:spPr>
        <a:xfrm>
          <a:off x="3543" y="1934398"/>
          <a:ext cx="2880302" cy="1944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Talk with cluster and </a:t>
          </a:r>
          <a:r>
            <a:rPr lang="en-NZ" sz="2500" kern="1200" dirty="0" err="1"/>
            <a:t>Kāhui</a:t>
          </a:r>
          <a:r>
            <a:rPr lang="en-NZ" sz="2500" kern="1200" dirty="0"/>
            <a:t> </a:t>
          </a:r>
          <a:r>
            <a:rPr lang="en-NZ" sz="2500" kern="1200" dirty="0" err="1"/>
            <a:t>Ako</a:t>
          </a:r>
          <a:r>
            <a:rPr lang="en-NZ" sz="2500" kern="1200" dirty="0"/>
            <a:t> about BSLA opportunity 	</a:t>
          </a:r>
        </a:p>
      </dsp:txBody>
      <dsp:txXfrm>
        <a:off x="60505" y="1991360"/>
        <a:ext cx="2766378" cy="1830910"/>
      </dsp:txXfrm>
    </dsp:sp>
    <dsp:sp modelId="{7BFD49F6-D683-447D-8335-BE7115899F80}">
      <dsp:nvSpPr>
        <dsp:cNvPr id="0" name=""/>
        <dsp:cNvSpPr/>
      </dsp:nvSpPr>
      <dsp:spPr>
        <a:xfrm>
          <a:off x="3151497" y="2574928"/>
          <a:ext cx="567420" cy="66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kern="1200"/>
        </a:p>
      </dsp:txBody>
      <dsp:txXfrm>
        <a:off x="3151497" y="2707683"/>
        <a:ext cx="397194" cy="398265"/>
      </dsp:txXfrm>
    </dsp:sp>
    <dsp:sp modelId="{5645576E-95F5-4A7C-8156-DB4624121638}">
      <dsp:nvSpPr>
        <dsp:cNvPr id="0" name=""/>
        <dsp:cNvSpPr/>
      </dsp:nvSpPr>
      <dsp:spPr>
        <a:xfrm>
          <a:off x="3954451" y="1961297"/>
          <a:ext cx="2676513" cy="189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Identify specialists and teachers to be involved</a:t>
          </a:r>
        </a:p>
      </dsp:txBody>
      <dsp:txXfrm>
        <a:off x="4009838" y="2016684"/>
        <a:ext cx="2565739" cy="1780262"/>
      </dsp:txXfrm>
    </dsp:sp>
    <dsp:sp modelId="{1EB00BEA-AC42-40CD-851F-558BDE0E34CA}">
      <dsp:nvSpPr>
        <dsp:cNvPr id="0" name=""/>
        <dsp:cNvSpPr/>
      </dsp:nvSpPr>
      <dsp:spPr>
        <a:xfrm>
          <a:off x="6898616" y="2574928"/>
          <a:ext cx="567420" cy="66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kern="1200"/>
        </a:p>
      </dsp:txBody>
      <dsp:txXfrm>
        <a:off x="6898616" y="2707683"/>
        <a:ext cx="397194" cy="398265"/>
      </dsp:txXfrm>
    </dsp:sp>
    <dsp:sp modelId="{10EE364D-D20A-4903-86EA-275CDF964F70}">
      <dsp:nvSpPr>
        <dsp:cNvPr id="0" name=""/>
        <dsp:cNvSpPr/>
      </dsp:nvSpPr>
      <dsp:spPr>
        <a:xfrm>
          <a:off x="7701570" y="1934398"/>
          <a:ext cx="2676513" cy="1944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Complete application  form </a:t>
          </a:r>
        </a:p>
      </dsp:txBody>
      <dsp:txXfrm>
        <a:off x="7758532" y="1991360"/>
        <a:ext cx="2562589" cy="183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6E73-6117-402E-B7FB-BF0A400FCA2F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1C678-F5FC-4962-BEE1-BF82DF8CB1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0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CA85-3780-4A47-B80A-9A0CDF33853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4EEF1-2B5A-4443-A55D-199CE3602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7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2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3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3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B590-F814-43E9-98E5-0A6A6C38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8BBB2-910D-4BB9-8404-8002BDD5C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306D-27D0-434F-96F7-A0C2C210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DEF14-2941-415D-8745-E82894F8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3563-5DAE-41F1-90CC-55CA683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25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CB27-7B33-49A0-85B0-E534F14F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0E76D-3847-4C74-AFE3-A64D7B5A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3B130-CF75-4AE1-9EDE-41C1A9A2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83F5-67CD-4E45-AA09-781A58A5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5E65-9D4D-4C55-93F4-2C13A0E4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86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4E548-4379-4AEE-BEB2-565166C5E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53171-DE06-427B-834C-31E2F6C0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162E-3EFC-4F37-A39C-BDB4F660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88F0-FDE2-4368-BA49-7308C62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CEA7-1162-400D-9FC4-8A1C5026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597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2E71C-ED7B-4C52-967E-475733C73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557784"/>
            <a:ext cx="9839284" cy="7132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733" y="6480047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8289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109963" y="1581913"/>
            <a:ext cx="5205831" cy="43831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75734" y="1581916"/>
            <a:ext cx="5186753" cy="439619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089" indent="-342900">
              <a:buFont typeface="Arial" panose="020B0604020202020204" pitchFamily="34" charset="0"/>
              <a:buChar char="•"/>
              <a:defRPr/>
            </a:lvl2pPr>
            <a:lvl3pPr marL="1257278" indent="-342900">
              <a:buFont typeface="Arial" panose="020B0604020202020204" pitchFamily="34" charset="0"/>
              <a:buChar char="•"/>
              <a:defRPr/>
            </a:lvl3pPr>
            <a:lvl4pPr marL="1714465" indent="-342900">
              <a:buFont typeface="Arial" panose="020B0604020202020204" pitchFamily="34" charset="0"/>
              <a:buChar char="•"/>
              <a:defRPr/>
            </a:lvl4pPr>
            <a:lvl5pPr marL="2171654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0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CD98-9F1C-4C80-B626-BECB8E47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2D84-B240-4E02-9C0F-7884168C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82F1-5506-4576-948D-651BC411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4F46-9580-4D27-8AB7-4D71E0D9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E46B-9925-45E5-A5C1-53A90BF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8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8CD4-8606-4889-A140-1579C803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95A3A-6C6B-47B1-9920-64616438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1FCF-C7B6-4091-B47B-6C634C58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55CF-6DF3-416E-871D-4537403E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4EEE-DC55-46D8-A2A6-B1AA65AF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678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E591-9112-44CC-A64E-55E03130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04F6-5A29-4B36-A189-17F34E75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A467-7314-4ACE-BB58-0EC724D58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D4C42-1F34-4B61-8D19-286BE1D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E9F14-7E05-4661-A3B3-F33C90B5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1861-6BB3-45CD-89C1-CD7F515B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25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BCB4-ACA3-4B44-8DEA-482DB709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41AE3-C621-443D-B3EE-2334EC3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906F-F74E-4D07-BA34-1AB3B816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5B4DB-5AFE-4E00-B244-200E35666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5876E-7132-4D28-B24B-F86643FC2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D3963-672C-4B74-8E08-110FC916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FCA12-BC5F-4ABF-985C-5104BC6F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71AAB-4381-4BD1-A5F6-79BE25C1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CCC4-80C5-4413-AB82-93581ABD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4364-4434-495F-A601-3716F463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575E1-B02D-4CEB-A014-38E98ECA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51051-2702-45C2-8170-5554D99A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78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DE6C1-E42C-4C64-B450-6C89D5FF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6A0FA-1C9F-4A42-9495-CEAECF1A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ACBA0-651F-4260-AA3D-C1BDA4B5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787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C999-81E8-4A2D-9E3B-6EE07476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8ECB-6ED8-4769-AB08-73F20EE6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221C-C33C-406C-A95E-94CF535D8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66B34-DF33-477B-8AA0-28B36115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BABE7-32C1-45A2-9EAA-B0CB7D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50D98-060A-412B-BED2-E14A79FC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FCBC-FEBA-43EC-82FA-371DFB32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5D007-8CED-4545-AD4F-8DD750691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6DFCD-101E-4045-A0CB-82B238878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04936-E0FD-4FD8-925D-B19D7F46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FAD00-0F8A-4F15-9A4B-684BE045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5BF52-17D1-4BC7-8B5E-6AC75F79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728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B2103-3159-4934-85FE-A3E9AAAF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249D9-91CF-4E09-A4BD-7E7F3200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78F28-CCB8-4C0E-8FC9-461EEEC0A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53F7-9840-4FD6-90F0-7551254A5571}" type="datetimeFigureOut">
              <a:rPr lang="en-NZ" smtClean="0"/>
              <a:t>3/05/2021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8ECC-CADB-4DAC-AA41-25A19551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EBDF-8DE8-4681-B578-CF6D5F35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92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canterbury.ac.nz/childwellbe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rson-stick-man-stick-figure-30495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rson-stick-man-stick-figure-304950/" TargetMode="External"/><Relationship Id="rId7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d.education.govt.nz/find-pld/bsla-professional-support" TargetMode="External"/><Relationship Id="rId2" Type="http://schemas.openxmlformats.org/officeDocument/2006/relationships/hyperlink" Target="https://www.canterbury.ac.nz/study/online/betterstartliteracyapproach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oundational.learning@education.govt.n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canterbury.ac.nz/childwellbe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1037-D91A-4FFA-9A9A-3B64AC68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58" y="1065360"/>
            <a:ext cx="9839284" cy="4727280"/>
          </a:xfrm>
        </p:spPr>
        <p:txBody>
          <a:bodyPr/>
          <a:lstStyle/>
          <a:p>
            <a:pPr algn="ctr"/>
            <a:br>
              <a:rPr lang="en-NZ" dirty="0">
                <a:latin typeface="Calibri"/>
              </a:rPr>
            </a:br>
            <a:br>
              <a:rPr lang="en-NZ" dirty="0">
                <a:latin typeface="Calibri"/>
              </a:rPr>
            </a:br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Early Literacy Approach:</a:t>
            </a:r>
            <a:br>
              <a:rPr lang="en-NZ" dirty="0">
                <a:latin typeface="Calibri"/>
              </a:rPr>
            </a:br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Better Start Literacy Approach </a:t>
            </a:r>
            <a:br>
              <a:rPr lang="en-NZ" dirty="0">
                <a:latin typeface="Calibri"/>
              </a:rPr>
            </a:br>
            <a:br>
              <a:rPr lang="en-NZ" dirty="0">
                <a:latin typeface="Calibri"/>
              </a:rPr>
            </a:br>
            <a:endParaRPr lang="en-NZ" dirty="0">
              <a:solidFill>
                <a:srgbClr val="C00000"/>
              </a:solidFill>
              <a:latin typeface="Calibri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53AFC-0ED4-4A04-A6F7-96334782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1" y="137225"/>
            <a:ext cx="3281399" cy="2636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9994D-AC01-4A6B-BB8D-43A20F9A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40" y="2882685"/>
            <a:ext cx="2838486" cy="3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5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249" y="613767"/>
            <a:ext cx="8321113" cy="943625"/>
          </a:xfrm>
        </p:spPr>
        <p:txBody>
          <a:bodyPr>
            <a:normAutofit/>
          </a:bodyPr>
          <a:lstStyle/>
          <a:p>
            <a:pPr algn="ctr"/>
            <a:r>
              <a:rPr lang="en-NZ" sz="3600" dirty="0"/>
              <a:t>Micro-credential Model </a:t>
            </a:r>
            <a:endParaRPr lang="en-NZ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4441" y="1424870"/>
            <a:ext cx="11087137" cy="3904822"/>
          </a:xfrm>
        </p:spPr>
        <p:txBody>
          <a:bodyPr>
            <a:noAutofit/>
          </a:bodyPr>
          <a:lstStyle/>
          <a:p>
            <a:r>
              <a:rPr lang="en-NZ" dirty="0"/>
              <a:t>Literacy specialists and teachers working together</a:t>
            </a:r>
          </a:p>
          <a:p>
            <a:pPr lvl="1"/>
            <a:r>
              <a:rPr lang="en-NZ" dirty="0"/>
              <a:t>Facilitator micro-credential</a:t>
            </a:r>
          </a:p>
          <a:p>
            <a:pPr lvl="1"/>
            <a:r>
              <a:rPr lang="en-NZ" dirty="0"/>
              <a:t>Teacher micro-credential</a:t>
            </a:r>
          </a:p>
          <a:p>
            <a:r>
              <a:rPr lang="en-NZ" dirty="0"/>
              <a:t>Most of the hours involved in the micro-credential is hours in the classroom (teachers) or hours supporting teachers (facilitators/literacy specialists)</a:t>
            </a:r>
          </a:p>
          <a:p>
            <a:r>
              <a:rPr lang="en-NZ" dirty="0"/>
              <a:t>The aim of the approach is support both teachers and facilitators towards independence in implementing a structured literacy approach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9241" y="6169687"/>
            <a:ext cx="5218544" cy="59112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Child Well-being Research Institute |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www.canterbury.ac.nz/childwellbeing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UCChildwellbeing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@UCCWRI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691"/>
            <a:ext cx="3334328" cy="792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" y="6122238"/>
            <a:ext cx="332870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E064-1B77-452F-8691-597789E3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57784"/>
            <a:ext cx="10304702" cy="713232"/>
          </a:xfrm>
        </p:spPr>
        <p:txBody>
          <a:bodyPr>
            <a:normAutofit fontScale="90000"/>
          </a:bodyPr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Literacy</a:t>
            </a:r>
            <a:r>
              <a:rPr lang="en-NZ">
                <a:latin typeface="Calibri"/>
                <a:cs typeface="Arial"/>
              </a:rPr>
              <a:t> </a:t>
            </a:r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specialists learn  about BSLA and support teachers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F8B15-AD9E-4641-A7DB-81B511621E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581916"/>
            <a:ext cx="10782960" cy="4396195"/>
          </a:xfrm>
        </p:spPr>
        <p:txBody>
          <a:bodyPr/>
          <a:lstStyle/>
          <a:p>
            <a:endParaRPr lang="en-NZ"/>
          </a:p>
          <a:p>
            <a:endParaRPr lang="en-NZ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21A43C-92D1-415A-9190-EB679FCA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776725" y="1581916"/>
            <a:ext cx="1017037" cy="165580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07DB103-F161-4FA6-86BB-3F769BA3BB97}"/>
              </a:ext>
            </a:extLst>
          </p:cNvPr>
          <p:cNvSpPr/>
          <p:nvPr/>
        </p:nvSpPr>
        <p:spPr>
          <a:xfrm>
            <a:off x="3611418" y="4179479"/>
            <a:ext cx="6354618" cy="1837189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617B1-31E7-4640-A997-E3F2B1DDFF92}"/>
              </a:ext>
            </a:extLst>
          </p:cNvPr>
          <p:cNvSpPr txBox="1"/>
          <p:nvPr/>
        </p:nvSpPr>
        <p:spPr>
          <a:xfrm>
            <a:off x="2937436" y="2210159"/>
            <a:ext cx="4913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/>
              <a:t>Receive support from University of Canterbury in BSLA content and coaching 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29D2558-FF08-4F5F-899F-C393AE08F206}"/>
              </a:ext>
            </a:extLst>
          </p:cNvPr>
          <p:cNvSpPr/>
          <p:nvPr/>
        </p:nvSpPr>
        <p:spPr>
          <a:xfrm>
            <a:off x="2726467" y="1617152"/>
            <a:ext cx="6003235" cy="1837189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9DEFC-0151-45DE-8A50-AE202FBDAB70}"/>
              </a:ext>
            </a:extLst>
          </p:cNvPr>
          <p:cNvSpPr txBox="1"/>
          <p:nvPr/>
        </p:nvSpPr>
        <p:spPr>
          <a:xfrm>
            <a:off x="3674171" y="4803640"/>
            <a:ext cx="56618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/>
              <a:t>Receive support from literacy specialists to use and apply BSLA in their classrooms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541E2DE-4186-4B7A-A447-DEA7D519CCF7}"/>
              </a:ext>
            </a:extLst>
          </p:cNvPr>
          <p:cNvSpPr/>
          <p:nvPr/>
        </p:nvSpPr>
        <p:spPr>
          <a:xfrm>
            <a:off x="2807923" y="3168816"/>
            <a:ext cx="2649505" cy="1384652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DB548-85B5-4C42-A5B2-438F8795E31D}"/>
              </a:ext>
            </a:extLst>
          </p:cNvPr>
          <p:cNvSpPr txBox="1"/>
          <p:nvPr/>
        </p:nvSpPr>
        <p:spPr>
          <a:xfrm rot="5400000">
            <a:off x="3623946" y="3032201"/>
            <a:ext cx="1015663" cy="1416151"/>
          </a:xfrm>
          <a:prstGeom prst="rect">
            <a:avLst/>
          </a:prstGeom>
          <a:noFill/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NZ"/>
              <a:t>Provide support to teachers </a:t>
            </a:r>
            <a:endParaRPr lang="en-NZ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3DF8F-DA61-4E7F-84BC-4AD1C5EA79E4}"/>
              </a:ext>
            </a:extLst>
          </p:cNvPr>
          <p:cNvSpPr txBox="1"/>
          <p:nvPr/>
        </p:nvSpPr>
        <p:spPr>
          <a:xfrm>
            <a:off x="835711" y="3237722"/>
            <a:ext cx="8953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1400"/>
              <a:t>Literacy Specialist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1EFEC-6532-4937-BF17-59D8F9052FF1}"/>
              </a:ext>
            </a:extLst>
          </p:cNvPr>
          <p:cNvSpPr txBox="1"/>
          <p:nvPr/>
        </p:nvSpPr>
        <p:spPr>
          <a:xfrm>
            <a:off x="695319" y="5703858"/>
            <a:ext cx="11268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1400"/>
              <a:t>Teachers</a:t>
            </a:r>
            <a:r>
              <a:rPr lang="en-NZ"/>
              <a:t> </a:t>
            </a:r>
          </a:p>
        </p:txBody>
      </p:sp>
      <p:pic>
        <p:nvPicPr>
          <p:cNvPr id="3" name="Graphic 3" descr="Group of men with solid fill">
            <a:extLst>
              <a:ext uri="{FF2B5EF4-FFF2-40B4-BE49-F238E27FC236}">
                <a16:creationId xmlns:a16="http://schemas.microsoft.com/office/drawing/2014/main" id="{DD92F21D-6A47-4CBE-8EDB-5D8EF5DF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129" y="4155142"/>
            <a:ext cx="1568822" cy="16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BE8F-AD47-4147-9BE3-202D6675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Spreading the expertise…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4AA5DF-95F3-4A87-B97E-C361C9CFD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2212280" y="2068798"/>
            <a:ext cx="546839" cy="890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3E946-55AD-4227-A44D-1956EA552AEC}"/>
              </a:ext>
            </a:extLst>
          </p:cNvPr>
          <p:cNvSpPr txBox="1"/>
          <p:nvPr/>
        </p:nvSpPr>
        <p:spPr>
          <a:xfrm>
            <a:off x="1907511" y="1397541"/>
            <a:ext cx="11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Literacy specialist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78FD1-894E-43E4-832E-23DAAA19B8A7}"/>
              </a:ext>
            </a:extLst>
          </p:cNvPr>
          <p:cNvSpPr txBox="1"/>
          <p:nvPr/>
        </p:nvSpPr>
        <p:spPr>
          <a:xfrm>
            <a:off x="8004388" y="45619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8C0EAB-218D-4F26-995F-26DD8746474F}"/>
              </a:ext>
            </a:extLst>
          </p:cNvPr>
          <p:cNvSpPr txBox="1"/>
          <p:nvPr/>
        </p:nvSpPr>
        <p:spPr>
          <a:xfrm>
            <a:off x="1907511" y="3598988"/>
            <a:ext cx="11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Cohort 1 teachers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BE632-7552-4EF9-8E7C-29F42DB57654}"/>
              </a:ext>
            </a:extLst>
          </p:cNvPr>
          <p:cNvSpPr txBox="1"/>
          <p:nvPr/>
        </p:nvSpPr>
        <p:spPr>
          <a:xfrm>
            <a:off x="4378981" y="3705954"/>
            <a:ext cx="114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Cohort 2 teachers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06789-02C9-4073-B24E-78962DC309B2}"/>
              </a:ext>
            </a:extLst>
          </p:cNvPr>
          <p:cNvSpPr txBox="1"/>
          <p:nvPr/>
        </p:nvSpPr>
        <p:spPr>
          <a:xfrm>
            <a:off x="6871857" y="3756873"/>
            <a:ext cx="124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Cohort 3 teachers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D02DF-D599-46B7-B18C-BF0730B511C7}"/>
              </a:ext>
            </a:extLst>
          </p:cNvPr>
          <p:cNvSpPr txBox="1"/>
          <p:nvPr/>
        </p:nvSpPr>
        <p:spPr>
          <a:xfrm>
            <a:off x="3443111" y="4490924"/>
            <a:ext cx="451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/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3916A0-E43D-4076-9668-E26F18D6C8BC}"/>
              </a:ext>
            </a:extLst>
          </p:cNvPr>
          <p:cNvSpPr/>
          <p:nvPr/>
        </p:nvSpPr>
        <p:spPr>
          <a:xfrm>
            <a:off x="5871988" y="454858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0A5D7-9C62-489D-BD02-A44F1867D97C}"/>
              </a:ext>
            </a:extLst>
          </p:cNvPr>
          <p:cNvSpPr txBox="1"/>
          <p:nvPr/>
        </p:nvSpPr>
        <p:spPr>
          <a:xfrm>
            <a:off x="1375679" y="5800436"/>
            <a:ext cx="899261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Foundation teachers influence literacy teaching at all levels in their school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D596B7B-4518-4970-BA89-861B3F25FC88}"/>
              </a:ext>
            </a:extLst>
          </p:cNvPr>
          <p:cNvSpPr/>
          <p:nvPr/>
        </p:nvSpPr>
        <p:spPr>
          <a:xfrm>
            <a:off x="2356392" y="5511394"/>
            <a:ext cx="258618" cy="33892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28B5A69-1C91-45AC-B32C-45D420919F2A}"/>
              </a:ext>
            </a:extLst>
          </p:cNvPr>
          <p:cNvSpPr/>
          <p:nvPr/>
        </p:nvSpPr>
        <p:spPr>
          <a:xfrm>
            <a:off x="4675349" y="5495864"/>
            <a:ext cx="258618" cy="33892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DCB6FA9F-7269-4782-BD74-2888361EA49B}"/>
              </a:ext>
            </a:extLst>
          </p:cNvPr>
          <p:cNvSpPr/>
          <p:nvPr/>
        </p:nvSpPr>
        <p:spPr>
          <a:xfrm>
            <a:off x="7237455" y="5496503"/>
            <a:ext cx="249382" cy="3687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Graphic 3" descr="Group of men with solid fill">
            <a:extLst>
              <a:ext uri="{FF2B5EF4-FFF2-40B4-BE49-F238E27FC236}">
                <a16:creationId xmlns:a16="http://schemas.microsoft.com/office/drawing/2014/main" id="{7308789D-4C71-4A93-8EAD-BC8FBB996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835" y="4199965"/>
            <a:ext cx="1174375" cy="1201270"/>
          </a:xfrm>
          <a:prstGeom prst="rect">
            <a:avLst/>
          </a:prstGeom>
        </p:spPr>
      </p:pic>
      <p:pic>
        <p:nvPicPr>
          <p:cNvPr id="36" name="Graphic 4" descr="Group with solid fill">
            <a:extLst>
              <a:ext uri="{FF2B5EF4-FFF2-40B4-BE49-F238E27FC236}">
                <a16:creationId xmlns:a16="http://schemas.microsoft.com/office/drawing/2014/main" id="{C1776EAE-52EE-4E0B-9D6F-B96C58A7F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776" y="4164105"/>
            <a:ext cx="1398493" cy="1416423"/>
          </a:xfrm>
          <a:prstGeom prst="rect">
            <a:avLst/>
          </a:prstGeom>
        </p:spPr>
      </p:pic>
      <p:sp>
        <p:nvSpPr>
          <p:cNvPr id="4" name="Arrow: Up-Down 3">
            <a:extLst>
              <a:ext uri="{FF2B5EF4-FFF2-40B4-BE49-F238E27FC236}">
                <a16:creationId xmlns:a16="http://schemas.microsoft.com/office/drawing/2014/main" id="{4C668AF7-8711-4C24-BFFA-4DA6A152DB90}"/>
              </a:ext>
            </a:extLst>
          </p:cNvPr>
          <p:cNvSpPr/>
          <p:nvPr/>
        </p:nvSpPr>
        <p:spPr>
          <a:xfrm>
            <a:off x="2377610" y="3112486"/>
            <a:ext cx="216181" cy="545504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1315A8-A1A5-4594-8C3B-D901E0030645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2759119" y="2513944"/>
            <a:ext cx="2045539" cy="871294"/>
          </a:xfrm>
          <a:prstGeom prst="curvedConnector3">
            <a:avLst>
              <a:gd name="adj1" fmla="val 9904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0C15997C-E159-4E6A-BD6D-AF0AF50D5103}"/>
              </a:ext>
            </a:extLst>
          </p:cNvPr>
          <p:cNvCxnSpPr>
            <a:cxnSpLocks/>
          </p:cNvCxnSpPr>
          <p:nvPr/>
        </p:nvCxnSpPr>
        <p:spPr>
          <a:xfrm>
            <a:off x="4629984" y="2778708"/>
            <a:ext cx="2818920" cy="826438"/>
          </a:xfrm>
          <a:prstGeom prst="curvedConnector3">
            <a:avLst>
              <a:gd name="adj1" fmla="val 98814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6E8A81A8-7642-4638-9945-AC3431E16E4E}"/>
              </a:ext>
            </a:extLst>
          </p:cNvPr>
          <p:cNvSpPr/>
          <p:nvPr/>
        </p:nvSpPr>
        <p:spPr>
          <a:xfrm rot="10800000">
            <a:off x="4718505" y="3414547"/>
            <a:ext cx="172306" cy="1844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96CEFA7-1EFB-4D72-83B1-D301D4BF2A86}"/>
              </a:ext>
            </a:extLst>
          </p:cNvPr>
          <p:cNvSpPr/>
          <p:nvPr/>
        </p:nvSpPr>
        <p:spPr>
          <a:xfrm rot="10800000">
            <a:off x="7375736" y="3604449"/>
            <a:ext cx="172306" cy="1844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86B15E-7AEB-4FA9-B3EC-E7BDBD577785}"/>
              </a:ext>
            </a:extLst>
          </p:cNvPr>
          <p:cNvSpPr/>
          <p:nvPr/>
        </p:nvSpPr>
        <p:spPr>
          <a:xfrm>
            <a:off x="8228992" y="450175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/>
              <a:t>+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FE765DB-6D90-49AF-8877-349F6805A5AE}"/>
              </a:ext>
            </a:extLst>
          </p:cNvPr>
          <p:cNvSpPr/>
          <p:nvPr/>
        </p:nvSpPr>
        <p:spPr>
          <a:xfrm>
            <a:off x="8863907" y="4523097"/>
            <a:ext cx="2300238" cy="698437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5" name="Graphic 4" descr="Group with solid fill">
            <a:extLst>
              <a:ext uri="{FF2B5EF4-FFF2-40B4-BE49-F238E27FC236}">
                <a16:creationId xmlns:a16="http://schemas.microsoft.com/office/drawing/2014/main" id="{B09A1BA2-8D6E-46A3-9C60-7A12C2F9F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577" y="4079441"/>
            <a:ext cx="1398493" cy="14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F5A3-3935-4E2A-977C-AF577EAE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Arial"/>
              </a:rPr>
              <a:t>What does Ministry support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12FD-8EDA-4597-B3E0-17CBD759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46934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University of Canterbury online learning fee for each class teacher and each literacy specialist.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Information kits and access to all online resources for each teacher and literacy specialist.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Two release days per class teacher.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Workshop travel and accommodation for literacy specialists.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The Ministry is funding UC directly so schools don't have to make any payments. UC will administer funding for teacher release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733F-099E-406F-92E5-EE4AF15E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Priorities for selection for funding support: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0974-B12F-467A-9D72-96B5B885C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483305"/>
            <a:ext cx="9778230" cy="4396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/>
              <a:t>All schools may apply, but for cohort one priority will be given to: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schools decile 1 - 5, </a:t>
            </a:r>
          </a:p>
          <a:p>
            <a:r>
              <a:rPr lang="en-NZ" dirty="0" err="1"/>
              <a:t>Kāhui</a:t>
            </a:r>
            <a:r>
              <a:rPr lang="en-NZ" dirty="0"/>
              <a:t> </a:t>
            </a:r>
            <a:r>
              <a:rPr lang="en-NZ" dirty="0" err="1"/>
              <a:t>Ako</a:t>
            </a:r>
            <a:r>
              <a:rPr lang="en-NZ" dirty="0"/>
              <a:t> and cluster applications, </a:t>
            </a:r>
          </a:p>
          <a:p>
            <a:r>
              <a:rPr lang="en-NZ" dirty="0"/>
              <a:t>schools participating in the School Entry Kete trial.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614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46" y="324702"/>
            <a:ext cx="9839284" cy="713232"/>
          </a:xfrm>
        </p:spPr>
        <p:txBody>
          <a:bodyPr/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The selection process – the short version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11909F-C401-479C-9E66-82CD00095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89414"/>
              </p:ext>
            </p:extLst>
          </p:nvPr>
        </p:nvGraphicFramePr>
        <p:xfrm>
          <a:off x="710248" y="921372"/>
          <a:ext cx="10381627" cy="581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3D6F93-62DF-4AF0-BD99-7618478252E1}"/>
              </a:ext>
            </a:extLst>
          </p:cNvPr>
          <p:cNvSpPr txBox="1"/>
          <p:nvPr/>
        </p:nvSpPr>
        <p:spPr>
          <a:xfrm>
            <a:off x="819818" y="1725938"/>
            <a:ext cx="177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Schools</a:t>
            </a:r>
            <a:r>
              <a:rPr lang="en-NZ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C7DF2-A4C8-4828-A3DE-5C9C0B2F3998}"/>
              </a:ext>
            </a:extLst>
          </p:cNvPr>
          <p:cNvSpPr txBox="1"/>
          <p:nvPr/>
        </p:nvSpPr>
        <p:spPr>
          <a:xfrm>
            <a:off x="3909527" y="1434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5BD4-EF20-4ADC-BB5E-37C17C4D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</a:rPr>
              <a:t>Where to go next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D3C6-0BA1-4723-A087-5E9066A6AF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348834"/>
            <a:ext cx="11015902" cy="43961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NZ" sz="2000" b="1" dirty="0"/>
              <a:t>For more information</a:t>
            </a:r>
          </a:p>
          <a:p>
            <a:pPr marL="0" indent="0">
              <a:buNone/>
            </a:pP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University of Canterbury site:</a:t>
            </a: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Better Start Literacy Approach | University of Canterbury</a:t>
            </a:r>
            <a:endParaRPr lang="en-NZ" sz="2000" dirty="0">
              <a:cs typeface="Calibri"/>
            </a:endParaRPr>
          </a:p>
          <a:p>
            <a:pPr marL="0" indent="0">
              <a:buNone/>
            </a:pPr>
            <a:endParaRPr lang="en-NZ" sz="2000" b="1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PLD site from 10 May: 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r>
              <a:rPr lang="en-NZ" sz="2000" u="sng" dirty="0">
                <a:hlinkClick r:id="rId3"/>
              </a:rPr>
              <a:t>https://pld.education.govt.nz/find-pld/bsla-professional-support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Email enquiries: 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r>
              <a:rPr lang="en-NZ" sz="2000" u="sng" dirty="0">
                <a:hlinkClick r:id="rId4"/>
              </a:rPr>
              <a:t>Foundational.learning@education.govt.nz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endParaRPr lang="en-N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51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BB06AC6D-F695-4733-BCE8-8F01D504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46" r="6911" b="20"/>
          <a:stretch/>
        </p:blipFill>
        <p:spPr>
          <a:xfrm>
            <a:off x="0" y="0"/>
            <a:ext cx="12192000" cy="68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AAF24-84CB-490C-8C59-1B58571B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232229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8272A-0262-45C0-9647-D6C04B869B51}"/>
              </a:ext>
            </a:extLst>
          </p:cNvPr>
          <p:cNvSpPr/>
          <p:nvPr/>
        </p:nvSpPr>
        <p:spPr>
          <a:xfrm>
            <a:off x="0" y="0"/>
            <a:ext cx="3505200" cy="6032217"/>
          </a:xfrm>
          <a:prstGeom prst="rect">
            <a:avLst/>
          </a:prstGeom>
          <a:solidFill>
            <a:srgbClr val="BD1B1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F4004-03EE-4BE1-B9D7-E84820CCFFBD}"/>
              </a:ext>
            </a:extLst>
          </p:cNvPr>
          <p:cNvSpPr txBox="1"/>
          <p:nvPr/>
        </p:nvSpPr>
        <p:spPr>
          <a:xfrm>
            <a:off x="232229" y="290287"/>
            <a:ext cx="2798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B002C-D60D-4608-81E0-7FB1FE06B771}"/>
              </a:ext>
            </a:extLst>
          </p:cNvPr>
          <p:cNvSpPr txBox="1"/>
          <p:nvPr/>
        </p:nvSpPr>
        <p:spPr>
          <a:xfrm>
            <a:off x="232229" y="2278742"/>
            <a:ext cx="2496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foundational skills to foster early literacy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44EE2C-355F-4A5E-B436-A8AAC99544E6}"/>
              </a:ext>
            </a:extLst>
          </p:cNvPr>
          <p:cNvGrpSpPr/>
          <p:nvPr/>
        </p:nvGrpSpPr>
        <p:grpSpPr>
          <a:xfrm>
            <a:off x="4331368" y="179079"/>
            <a:ext cx="6793833" cy="6488630"/>
            <a:chOff x="5359489" y="544045"/>
            <a:chExt cx="5900254" cy="57633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851E1F-694E-457D-B898-4FFF82335DAF}"/>
                </a:ext>
              </a:extLst>
            </p:cNvPr>
            <p:cNvSpPr/>
            <p:nvPr/>
          </p:nvSpPr>
          <p:spPr>
            <a:xfrm>
              <a:off x="7034816" y="544045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WHĀNAU ENGAGEMENT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B69D5F-25DC-422E-915A-3FDE234B555B}"/>
                </a:ext>
              </a:extLst>
            </p:cNvPr>
            <p:cNvSpPr/>
            <p:nvPr/>
          </p:nvSpPr>
          <p:spPr>
            <a:xfrm>
              <a:off x="5359489" y="2126891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TEACHER PLD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>
                  <a:solidFill>
                    <a:prstClr val="white"/>
                  </a:solidFill>
                  <a:latin typeface="Calibri" panose="020F0502020204030204"/>
                </a:rPr>
                <a:t>MICRCREDENTIAL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COACHING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NZ" sz="2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9C937C-0B4D-4FBD-9299-FC597A6D4E85}"/>
                </a:ext>
              </a:extLst>
            </p:cNvPr>
            <p:cNvSpPr/>
            <p:nvPr/>
          </p:nvSpPr>
          <p:spPr>
            <a:xfrm>
              <a:off x="8592498" y="2088787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MONITORING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ASSESSMENTS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88DBE3-415F-44F9-9A3C-CEBF4BDD84E1}"/>
                </a:ext>
              </a:extLst>
            </p:cNvPr>
            <p:cNvSpPr/>
            <p:nvPr/>
          </p:nvSpPr>
          <p:spPr>
            <a:xfrm>
              <a:off x="7041165" y="3640119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 FOR EARLY LITERACY SUCCESS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1A13CF-16E0-42F2-ABB2-097C0980433B}"/>
                </a:ext>
              </a:extLst>
            </p:cNvPr>
            <p:cNvSpPr/>
            <p:nvPr/>
          </p:nvSpPr>
          <p:spPr>
            <a:xfrm>
              <a:off x="7530288" y="2620265"/>
              <a:ext cx="1787203" cy="16308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Response to Better Start Literacy Approach</a:t>
              </a:r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49FA9206-F9E3-46F9-A585-E66C85FE0E8A}"/>
                </a:ext>
              </a:extLst>
            </p:cNvPr>
            <p:cNvSpPr/>
            <p:nvPr/>
          </p:nvSpPr>
          <p:spPr>
            <a:xfrm rot="18640889">
              <a:off x="7243434" y="2311612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9C28B8CD-8D68-4183-85D2-84ECBCBD1B60}"/>
                </a:ext>
              </a:extLst>
            </p:cNvPr>
            <p:cNvSpPr/>
            <p:nvPr/>
          </p:nvSpPr>
          <p:spPr>
            <a:xfrm rot="2700000">
              <a:off x="8472993" y="2283334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FC368234-CB5A-4C92-BD0F-516760F13451}"/>
                </a:ext>
              </a:extLst>
            </p:cNvPr>
            <p:cNvSpPr/>
            <p:nvPr/>
          </p:nvSpPr>
          <p:spPr>
            <a:xfrm rot="8100000">
              <a:off x="8533053" y="3472112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Circular 28">
              <a:extLst>
                <a:ext uri="{FF2B5EF4-FFF2-40B4-BE49-F238E27FC236}">
                  <a16:creationId xmlns:a16="http://schemas.microsoft.com/office/drawing/2014/main" id="{07ADE83D-3673-403D-8414-EBEE0F061ECE}"/>
                </a:ext>
              </a:extLst>
            </p:cNvPr>
            <p:cNvSpPr/>
            <p:nvPr/>
          </p:nvSpPr>
          <p:spPr>
            <a:xfrm rot="13500000">
              <a:off x="7353641" y="3574540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217"/>
            <a:ext cx="3505199" cy="833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664"/>
            <a:ext cx="3516628" cy="780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37523" y="179079"/>
            <a:ext cx="26544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 Based</a:t>
            </a:r>
          </a:p>
        </p:txBody>
      </p:sp>
    </p:spTree>
    <p:extLst>
      <p:ext uri="{BB962C8B-B14F-4D97-AF65-F5344CB8AC3E}">
        <p14:creationId xmlns:p14="http://schemas.microsoft.com/office/powerpoint/2010/main" val="298892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2284" y="3676913"/>
            <a:ext cx="2677093" cy="2405881"/>
            <a:chOff x="3825307" y="3664714"/>
            <a:chExt cx="3053288" cy="2704537"/>
          </a:xfrm>
        </p:grpSpPr>
        <p:sp>
          <p:nvSpPr>
            <p:cNvPr id="7" name="Freeform 88"/>
            <p:cNvSpPr>
              <a:spLocks noEditPoints="1"/>
            </p:cNvSpPr>
            <p:nvPr/>
          </p:nvSpPr>
          <p:spPr bwMode="auto">
            <a:xfrm>
              <a:off x="4161113" y="3664714"/>
              <a:ext cx="2717482" cy="2704537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25307" y="4004987"/>
              <a:ext cx="955208" cy="9552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4985" y="2506259"/>
            <a:ext cx="2422603" cy="2119853"/>
            <a:chOff x="6433073" y="2350576"/>
            <a:chExt cx="2422603" cy="2119853"/>
          </a:xfrm>
        </p:grpSpPr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6433073" y="2350576"/>
              <a:ext cx="2130000" cy="211985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06971" y="3439393"/>
              <a:ext cx="748705" cy="748705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21636" y="1824321"/>
            <a:ext cx="2023493" cy="1794393"/>
            <a:chOff x="4394658" y="1812122"/>
            <a:chExt cx="2023493" cy="1794393"/>
          </a:xfrm>
        </p:grpSpPr>
        <p:sp>
          <p:nvSpPr>
            <p:cNvPr id="15" name="Freeform 88"/>
            <p:cNvSpPr>
              <a:spLocks noEditPoints="1"/>
            </p:cNvSpPr>
            <p:nvPr/>
          </p:nvSpPr>
          <p:spPr bwMode="auto">
            <a:xfrm>
              <a:off x="4615169" y="1812122"/>
              <a:ext cx="1802982" cy="179439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94658" y="1978942"/>
              <a:ext cx="633757" cy="633757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92231" y="1158982"/>
            <a:ext cx="1865529" cy="1632397"/>
            <a:chOff x="7713917" y="980303"/>
            <a:chExt cx="1865529" cy="1632396"/>
          </a:xfrm>
        </p:grpSpPr>
        <p:sp>
          <p:nvSpPr>
            <p:cNvPr id="19" name="Freeform 88"/>
            <p:cNvSpPr>
              <a:spLocks noEditPoints="1"/>
            </p:cNvSpPr>
            <p:nvPr/>
          </p:nvSpPr>
          <p:spPr bwMode="auto">
            <a:xfrm>
              <a:off x="7713917" y="980303"/>
              <a:ext cx="1640209" cy="1632396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002904" y="1818748"/>
              <a:ext cx="576542" cy="57654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0383" y="3610819"/>
            <a:ext cx="352864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Evidence based vocabulary teaching</a:t>
            </a:r>
            <a:r>
              <a:rPr lang="en-US" sz="2400">
                <a:solidFill>
                  <a:srgbClr val="0070C0"/>
                </a:solidFill>
                <a:latin typeface="Calibri"/>
                <a:ea typeface="Open Sans Extrabold" pitchFamily="34" charset="0"/>
                <a:cs typeface="Open Sans Extrabold" pitchFamily="34" charset="0"/>
              </a:rPr>
              <a:t> </a:t>
            </a:r>
            <a:endParaRPr lang="en-US" sz="240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7760" y="1681966"/>
            <a:ext cx="337360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Co-constructed with class </a:t>
            </a:r>
            <a:r>
              <a:rPr lang="en-US" sz="2400">
                <a:solidFill>
                  <a:schemeClr val="accent2"/>
                </a:solidFill>
                <a:latin typeface="Calibri"/>
                <a:ea typeface="Open Sans" pitchFamily="34" charset="0"/>
                <a:cs typeface="Open Sans" pitchFamily="34" charset="0"/>
              </a:rPr>
              <a:t>teachers, informed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by parent and child feedback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409" y="1452284"/>
            <a:ext cx="371124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Evidence-based phonological awareness </a:t>
            </a: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 Extrabold" pitchFamily="34" charset="0"/>
                <a:cs typeface="Open Sans Extrabold" pitchFamily="34" charset="0"/>
              </a:rPr>
              <a:t>teaching integrated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 with letter knowledge</a:t>
            </a: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Open Sans Extrabold" pitchFamily="34" charset="0"/>
                <a:cs typeface="Open Sans Extrabold" pitchFamily="34" charset="0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4247" y="3621847"/>
            <a:ext cx="3186431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Culturally responsive</a:t>
            </a:r>
            <a:endParaRPr lang="en-US" sz="2400">
              <a:solidFill>
                <a:srgbClr val="92D050"/>
              </a:solidFill>
              <a:cs typeface="Calibri"/>
            </a:endParaRPr>
          </a:p>
          <a:p>
            <a:pPr defTabSz="914377"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cs typeface="Calibri"/>
              </a:rPr>
              <a:t>Language, identity and culture of Māori and Pasifika learners is affirmed.</a:t>
            </a:r>
            <a:r>
              <a:rPr lang="en-US" sz="2400">
                <a:solidFill>
                  <a:srgbClr val="92D050"/>
                </a:solidFill>
                <a:latin typeface="Calibri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26720" y="17144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Features of teaching content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85" y="4808096"/>
            <a:ext cx="38379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egoe UI Semilight"/>
              </a:rPr>
              <a:t>Oral language and listening comprehension</a:t>
            </a:r>
            <a:endParaRPr lang="en-NZ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Segoe UI Semi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259" y="5968251"/>
            <a:ext cx="1071974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reading: Ready to Read Phonics Plus</a:t>
            </a:r>
            <a:endParaRPr lang="en-NZ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NZ" sz="2400">
                <a:solidFill>
                  <a:srgbClr val="00B050"/>
                </a:solidFill>
                <a:latin typeface="Calibri" panose="020F0502020204030204"/>
              </a:rPr>
              <a:t>Scope and Sequence </a:t>
            </a: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introduce word patterns within NZ story contexts</a:t>
            </a:r>
            <a:r>
              <a:rPr lang="en-NZ" sz="2400">
                <a:solidFill>
                  <a:srgbClr val="00B050"/>
                </a:solidFill>
                <a:latin typeface="Calibri" panose="020F0502020204030204"/>
              </a:rPr>
              <a:t> </a:t>
            </a:r>
            <a:endParaRPr lang="en-NZ" sz="2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22416" y="5436751"/>
            <a:ext cx="636297" cy="6460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81" y="3695"/>
            <a:ext cx="159119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97EBE3-2312-4E49-A44B-309540D58318}"/>
              </a:ext>
            </a:extLst>
          </p:cNvPr>
          <p:cNvSpPr txBox="1">
            <a:spLocks/>
          </p:cNvSpPr>
          <p:nvPr/>
        </p:nvSpPr>
        <p:spPr>
          <a:xfrm>
            <a:off x="29918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Response to intervention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52570-23E5-4E39-9C4D-5B464D40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22" y="1231360"/>
            <a:ext cx="5953125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49071-7A5F-43A6-B2D4-8C6F56243E5D}"/>
              </a:ext>
            </a:extLst>
          </p:cNvPr>
          <p:cNvSpPr txBox="1"/>
          <p:nvPr/>
        </p:nvSpPr>
        <p:spPr>
          <a:xfrm>
            <a:off x="798492" y="4225410"/>
            <a:ext cx="105950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rgbClr val="00A9BE"/>
                </a:solidFill>
              </a:rPr>
              <a:t>Tier one ‘Universal’: </a:t>
            </a:r>
            <a:r>
              <a:rPr lang="en-US" sz="2000" dirty="0">
                <a:solidFill>
                  <a:srgbClr val="00A9BE"/>
                </a:solidFill>
              </a:rPr>
              <a:t>Class phonological awareness and vocab teaching &amp; differentiated small group </a:t>
            </a:r>
          </a:p>
          <a:p>
            <a:r>
              <a:rPr lang="en-US" sz="2000" dirty="0">
                <a:solidFill>
                  <a:srgbClr val="00A9BE"/>
                </a:solidFill>
              </a:rPr>
              <a:t>reading (Phonics+) implemented by class teacher</a:t>
            </a:r>
            <a:endParaRPr lang="en-NZ" sz="2000" dirty="0">
              <a:solidFill>
                <a:srgbClr val="00A9BE"/>
              </a:solidFill>
            </a:endParaRPr>
          </a:p>
          <a:p>
            <a:endParaRPr lang="en-NZ" sz="2000" dirty="0"/>
          </a:p>
          <a:p>
            <a:r>
              <a:rPr lang="en-NZ" sz="2000" b="1" dirty="0">
                <a:solidFill>
                  <a:srgbClr val="F49301"/>
                </a:solidFill>
              </a:rPr>
              <a:t>Tier two ‘Targeted’: </a:t>
            </a:r>
            <a:r>
              <a:rPr lang="en-US" sz="2000" dirty="0">
                <a:solidFill>
                  <a:srgbClr val="F49301"/>
                </a:solidFill>
              </a:rPr>
              <a:t>Small group instruction (max of 5 per group) – support from literacy specialist</a:t>
            </a:r>
            <a:endParaRPr lang="en-NZ" sz="2000" dirty="0">
              <a:solidFill>
                <a:srgbClr val="F49301"/>
              </a:solidFill>
            </a:endParaRPr>
          </a:p>
          <a:p>
            <a:endParaRPr lang="en-NZ" sz="2000" dirty="0"/>
          </a:p>
          <a:p>
            <a:r>
              <a:rPr lang="en-NZ" sz="2000" b="1" dirty="0">
                <a:solidFill>
                  <a:srgbClr val="BA9CCA"/>
                </a:solidFill>
              </a:rPr>
              <a:t>Tier three ‘Individualised’: </a:t>
            </a:r>
            <a:r>
              <a:rPr lang="en-US" sz="2000" dirty="0">
                <a:solidFill>
                  <a:srgbClr val="BA9CCA"/>
                </a:solidFill>
              </a:rPr>
              <a:t>Individual or in pairs by speech language pathologist or literacy specialist</a:t>
            </a:r>
          </a:p>
          <a:p>
            <a:endParaRPr lang="en-NZ" sz="2000" dirty="0">
              <a:solidFill>
                <a:srgbClr val="BA9CC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B9530-705F-4CB4-8D30-F94D91AAEF6A}"/>
              </a:ext>
            </a:extLst>
          </p:cNvPr>
          <p:cNvSpPr txBox="1"/>
          <p:nvPr/>
        </p:nvSpPr>
        <p:spPr>
          <a:xfrm>
            <a:off x="8654796" y="1685420"/>
            <a:ext cx="3173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1: 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literacy teaching + small group reading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45minutes 4 X Weekly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teaching weeks</a:t>
            </a:r>
          </a:p>
        </p:txBody>
      </p:sp>
    </p:spTree>
    <p:extLst>
      <p:ext uri="{BB962C8B-B14F-4D97-AF65-F5344CB8AC3E}">
        <p14:creationId xmlns:p14="http://schemas.microsoft.com/office/powerpoint/2010/main" val="247582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5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249" y="613767"/>
            <a:ext cx="8321113" cy="943625"/>
          </a:xfrm>
        </p:spPr>
        <p:txBody>
          <a:bodyPr>
            <a:normAutofit/>
          </a:bodyPr>
          <a:lstStyle/>
          <a:p>
            <a:pPr algn="ctr"/>
            <a:r>
              <a:rPr lang="en-NZ" sz="3600" dirty="0">
                <a:latin typeface="Cambria" panose="02040503050406030204" pitchFamily="18" charset="0"/>
                <a:ea typeface="Cambria" panose="02040503050406030204" pitchFamily="18" charset="0"/>
              </a:rPr>
              <a:t>Online Monitoring Assessments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2568" y="1730230"/>
            <a:ext cx="9420727" cy="4301115"/>
          </a:xfrm>
        </p:spPr>
        <p:txBody>
          <a:bodyPr>
            <a:noAutofit/>
          </a:bodyPr>
          <a:lstStyle/>
          <a:p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Phonological Awareness: 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Initial phoneme identity, phoneme segmentation, phoneme blending (English)</a:t>
            </a:r>
          </a:p>
          <a:p>
            <a:pPr marL="0" indent="0">
              <a:buNone/>
            </a:pPr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Letter Sound Knowledge and Word Decoding measures</a:t>
            </a:r>
          </a:p>
          <a:p>
            <a:pPr lvl="0"/>
            <a:r>
              <a:rPr lang="en-NZ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Language: </a:t>
            </a:r>
          </a:p>
          <a:p>
            <a:pPr marL="985838" lvl="0" indent="0">
              <a:buNone/>
            </a:pPr>
            <a:r>
              <a:rPr lang="en-NZ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Story retell and listening comprehension</a:t>
            </a:r>
            <a:endParaRPr lang="en-N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Integrated Reporting: 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Parents- individual child progress report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Teacher - class level progress report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Leaders – across classes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9241" y="6169687"/>
            <a:ext cx="5218544" cy="59112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Child Well-being Research Institute |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www.canterbury.ac.nz/childwellbeing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UCChildwellbeing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@UCCWRI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691"/>
            <a:ext cx="3334328" cy="792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" y="6122238"/>
            <a:ext cx="3328704" cy="743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385" y="5880602"/>
            <a:ext cx="1159193" cy="9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1" y="1174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 5 year old children with low oral language: Decoding ability </a:t>
            </a:r>
            <a:r>
              <a:rPr lang="en-NZ" sz="2000" dirty="0"/>
              <a:t>(Gillon et al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5002"/>
          <a:stretch/>
        </p:blipFill>
        <p:spPr>
          <a:xfrm>
            <a:off x="1541678" y="1512159"/>
            <a:ext cx="7084199" cy="49323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8910" y="2028307"/>
            <a:ext cx="9199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20" y="6396335"/>
            <a:ext cx="7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p &lt; .001, d = 0.87; * p&lt;.05, d = 0.6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1958" y="1698067"/>
            <a:ext cx="9199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59442" y="2217322"/>
            <a:ext cx="511728" cy="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804735" y="1956429"/>
            <a:ext cx="1812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Strand A (n= 72) received Better Start Literacy Approach first T1 to T2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9442" y="3911097"/>
            <a:ext cx="51172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804735" y="3688785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Strand B (n= 69) received other curriculum first T1- T2 then received BSLA T2- T3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977" y="5803693"/>
            <a:ext cx="115834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4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r="25304" b="7187"/>
          <a:stretch/>
        </p:blipFill>
        <p:spPr bwMode="auto">
          <a:xfrm>
            <a:off x="1832470" y="1869948"/>
            <a:ext cx="7991374" cy="4103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5238" y="2723429"/>
            <a:ext cx="181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2.9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9160" y="6142595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Items correct   / 10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7028" y="278848"/>
            <a:ext cx="944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Phoneme Identity (identify the first sound in  a word) School entry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children: aged 5.0 to 5.03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52628" y="5138928"/>
            <a:ext cx="9144" cy="844677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0598" y="5804041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Significantly above chance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85" y="5382410"/>
            <a:ext cx="1459645" cy="12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r="25126" b="7518"/>
          <a:stretch/>
        </p:blipFill>
        <p:spPr bwMode="auto">
          <a:xfrm>
            <a:off x="943605" y="1110541"/>
            <a:ext cx="8485530" cy="4834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30063" y="2678261"/>
            <a:ext cx="185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8.6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216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020" y="308422"/>
            <a:ext cx="1084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Phoneme Identity Time 2: After 10 weeks of the Better Start Literacy Approach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12" y="5199622"/>
            <a:ext cx="73158" cy="88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55" y="6021960"/>
            <a:ext cx="4352921" cy="5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364" y="5805533"/>
            <a:ext cx="2871465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527" y="5509765"/>
            <a:ext cx="1393263" cy="11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565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59C920E38A34FA759F862AC161E9B" ma:contentTypeVersion="7" ma:contentTypeDescription="Create a new document." ma:contentTypeScope="" ma:versionID="e5d17781a9823e7b04e330c8f42f7c53">
  <xsd:schema xmlns:xsd="http://www.w3.org/2001/XMLSchema" xmlns:xs="http://www.w3.org/2001/XMLSchema" xmlns:p="http://schemas.microsoft.com/office/2006/metadata/properties" xmlns:ns3="3a111807-bc2f-4737-a3ec-d1319cfeaecf" xmlns:ns4="929c645c-eca0-47e6-ae69-34b4220fce27" targetNamespace="http://schemas.microsoft.com/office/2006/metadata/properties" ma:root="true" ma:fieldsID="69a57d303a27fc185a83211a16c9081e" ns3:_="" ns4:_="">
    <xsd:import namespace="3a111807-bc2f-4737-a3ec-d1319cfeaecf"/>
    <xsd:import namespace="929c645c-eca0-47e6-ae69-34b4220fce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11807-bc2f-4737-a3ec-d1319cfe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c645c-eca0-47e6-ae69-34b4220f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1CC74-F70D-48C3-81C9-EE06976720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6FF7B-46B3-44B1-8C85-1E687401B24D}">
  <ds:schemaRefs>
    <ds:schemaRef ds:uri="3a111807-bc2f-4737-a3ec-d1319cfeaecf"/>
    <ds:schemaRef ds:uri="929c645c-eca0-47e6-ae69-34b4220fce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7E12A03-660A-4B85-BDBA-8B8A1F9A0A31}">
  <ds:schemaRefs>
    <ds:schemaRef ds:uri="http://purl.org/dc/terms/"/>
    <ds:schemaRef ds:uri="http://schemas.openxmlformats.org/package/2006/metadata/core-properties"/>
    <ds:schemaRef ds:uri="929c645c-eca0-47e6-ae69-34b4220fce2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a111807-bc2f-4737-a3ec-d1319cfeae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746</Words>
  <Application>Microsoft Office PowerPoint</Application>
  <PresentationFormat>Widescreen</PresentationFormat>
  <Paragraphs>122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Trebuchet MS</vt:lpstr>
      <vt:lpstr>6_Office Theme</vt:lpstr>
      <vt:lpstr>  Early Literacy Approach: Better Start Literacy Approach   </vt:lpstr>
      <vt:lpstr>PowerPoint Presentation</vt:lpstr>
      <vt:lpstr>PowerPoint Presentation</vt:lpstr>
      <vt:lpstr>Features of teaching content </vt:lpstr>
      <vt:lpstr>PowerPoint Presentation</vt:lpstr>
      <vt:lpstr>Online Monitoring Assessments</vt:lpstr>
      <vt:lpstr> 5 year old children with low oral language: Decoding ability (Gillon et al 2019)</vt:lpstr>
      <vt:lpstr>PowerPoint Presentation</vt:lpstr>
      <vt:lpstr>PowerPoint Presentation</vt:lpstr>
      <vt:lpstr>Micro-credential Model </vt:lpstr>
      <vt:lpstr>Literacy specialists learn  about BSLA and support teachers</vt:lpstr>
      <vt:lpstr>Spreading the expertise…</vt:lpstr>
      <vt:lpstr>What does Ministry support cover?</vt:lpstr>
      <vt:lpstr>Priorities for selection for funding support:</vt:lpstr>
      <vt:lpstr>The selection process – the short version</vt:lpstr>
      <vt:lpstr>Where to go next …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Gillon</dc:creator>
  <cp:lastModifiedBy>Carmel Irwin</cp:lastModifiedBy>
  <cp:revision>26</cp:revision>
  <cp:lastPrinted>2021-01-26T02:07:34Z</cp:lastPrinted>
  <dcterms:created xsi:type="dcterms:W3CDTF">2021-01-19T02:44:11Z</dcterms:created>
  <dcterms:modified xsi:type="dcterms:W3CDTF">2021-05-03T04:20:28Z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0x01010091659C920E38A34FA759F862AC161E9B</vt:lpwstr>
  </property>
</Properties>
</file>